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2" r:id="rId3"/>
    <p:sldId id="312" r:id="rId4"/>
    <p:sldId id="316" r:id="rId5"/>
    <p:sldId id="317" r:id="rId6"/>
    <p:sldId id="313" r:id="rId7"/>
    <p:sldId id="314" r:id="rId8"/>
    <p:sldId id="328" r:id="rId9"/>
    <p:sldId id="315" r:id="rId10"/>
    <p:sldId id="323" r:id="rId11"/>
    <p:sldId id="324" r:id="rId12"/>
    <p:sldId id="325" r:id="rId13"/>
    <p:sldId id="256" r:id="rId14"/>
    <p:sldId id="320" r:id="rId15"/>
    <p:sldId id="318" r:id="rId16"/>
    <p:sldId id="321" r:id="rId17"/>
    <p:sldId id="319" r:id="rId18"/>
    <p:sldId id="326"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A205-7685-107E-F198-BD2B24357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FC530C-BF6D-189F-4AE6-003D76E2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0BB628-FCE5-FFA8-BBBD-BC71994C84B5}"/>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5" name="Footer Placeholder 4">
            <a:extLst>
              <a:ext uri="{FF2B5EF4-FFF2-40B4-BE49-F238E27FC236}">
                <a16:creationId xmlns:a16="http://schemas.microsoft.com/office/drawing/2014/main" id="{B48C813D-2838-D542-0336-D09D3F2A00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D49AB-8F6B-15BE-7285-1D3487B0100E}"/>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93250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EFC8-C291-2AE4-2170-6B7C462097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9E7229-335B-EEB1-2DD7-502893B3DB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AD2B49-85AA-F966-0273-D7C468FD3E79}"/>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5" name="Footer Placeholder 4">
            <a:extLst>
              <a:ext uri="{FF2B5EF4-FFF2-40B4-BE49-F238E27FC236}">
                <a16:creationId xmlns:a16="http://schemas.microsoft.com/office/drawing/2014/main" id="{78A318D4-67A4-CD7E-709F-117D7CC1BE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42F4B-FC4A-2F1F-48A1-6158A2562B19}"/>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163746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54229-B9DB-751C-ED19-03D6BF390A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AA9E74-A3AE-817B-6852-7DA7A496D0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F8537-BFD5-70E8-42A2-D58E836B412C}"/>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5" name="Footer Placeholder 4">
            <a:extLst>
              <a:ext uri="{FF2B5EF4-FFF2-40B4-BE49-F238E27FC236}">
                <a16:creationId xmlns:a16="http://schemas.microsoft.com/office/drawing/2014/main" id="{4283CEE1-D61A-7029-F759-90ACF29E3F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397A9-778A-1C72-1DD6-00D36266622D}"/>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390914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D784-5061-1F56-D39C-B605837603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14F4ED-7CDD-468C-D45A-FDD7484124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94303-B68B-1100-1E7D-2AACDE5217E4}"/>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5" name="Footer Placeholder 4">
            <a:extLst>
              <a:ext uri="{FF2B5EF4-FFF2-40B4-BE49-F238E27FC236}">
                <a16:creationId xmlns:a16="http://schemas.microsoft.com/office/drawing/2014/main" id="{BE9E2A0D-A0E1-73E9-9C1A-7B7BF13965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F5ADD-78BC-6392-0FA7-B38EF8922ADB}"/>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244133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1B92-9420-1FAC-43FA-B41A814BF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B65552-2101-D561-4A3A-AFEF46D13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CA2BD8-A12E-A727-3D33-5E5E5F5AFD01}"/>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5" name="Footer Placeholder 4">
            <a:extLst>
              <a:ext uri="{FF2B5EF4-FFF2-40B4-BE49-F238E27FC236}">
                <a16:creationId xmlns:a16="http://schemas.microsoft.com/office/drawing/2014/main" id="{4FEBCEAC-0FF2-0AD0-83A4-71890E400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641EA-22D0-16AC-BC43-A448770D24E1}"/>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342309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BACE-4034-F876-0335-42B5F11689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FF5A71-9405-1E83-54D1-7F4D466BA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75226D-203D-8787-767C-9BB2C8DB94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A72DE6-0D29-D4DA-420F-741A954DA625}"/>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6" name="Footer Placeholder 5">
            <a:extLst>
              <a:ext uri="{FF2B5EF4-FFF2-40B4-BE49-F238E27FC236}">
                <a16:creationId xmlns:a16="http://schemas.microsoft.com/office/drawing/2014/main" id="{CCA8113F-26E8-9EB0-74FB-5574E82386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D15EB8-8570-ACB5-B95C-8E28E6BCE80E}"/>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151932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4078-0ACA-5A8E-94BF-B4F8E105B7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296AE9-761C-687F-2470-82A4B4830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6D1DB-21EA-0042-DED4-399EE3888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5B7831-00E7-D67D-3068-FE9B6022B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251484-5611-9C4C-6CC9-C9B3EB2536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40D24D-FA36-2C1A-9957-AB0F31D5C5C5}"/>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8" name="Footer Placeholder 7">
            <a:extLst>
              <a:ext uri="{FF2B5EF4-FFF2-40B4-BE49-F238E27FC236}">
                <a16:creationId xmlns:a16="http://schemas.microsoft.com/office/drawing/2014/main" id="{3313B232-C148-3000-E3B3-FB01B70720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B6E978-9314-35C7-7403-56DC5C67FB74}"/>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276977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F3A8-793A-1281-19C0-5BB6E6E014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286330-6B7C-DCBE-C3A2-851E4F5BDA83}"/>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4" name="Footer Placeholder 3">
            <a:extLst>
              <a:ext uri="{FF2B5EF4-FFF2-40B4-BE49-F238E27FC236}">
                <a16:creationId xmlns:a16="http://schemas.microsoft.com/office/drawing/2014/main" id="{CD2BB83F-AA7D-17C7-8661-243039F5AF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F6AAA4-F7A0-D260-0AF4-850DDDF34A26}"/>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305184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F23DE-7112-B858-2FEC-C3865AAE98C1}"/>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3" name="Footer Placeholder 2">
            <a:extLst>
              <a:ext uri="{FF2B5EF4-FFF2-40B4-BE49-F238E27FC236}">
                <a16:creationId xmlns:a16="http://schemas.microsoft.com/office/drawing/2014/main" id="{CD3B49BE-02EB-2D78-BBD9-15F39FE555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5D3E7-03BB-0D45-9331-83E3AD141CAD}"/>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21598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2F0F-7E7E-ED4F-ABC3-CE7509F2E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3B7EC2-55B9-9343-B9EC-CF5227B93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FA54FC-4CCD-487B-8407-6C97F9898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0AC52-87F2-76DF-FA89-B2FA45210066}"/>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6" name="Footer Placeholder 5">
            <a:extLst>
              <a:ext uri="{FF2B5EF4-FFF2-40B4-BE49-F238E27FC236}">
                <a16:creationId xmlns:a16="http://schemas.microsoft.com/office/drawing/2014/main" id="{B5BE8DA5-F9DD-1F44-6D9B-A402199B50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1E9EB9-1228-3DB4-648F-D2660F91E1BF}"/>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16120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244A-FAE9-CCB1-0965-5BBAF57AB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63B70D-4F0C-C6AC-0876-43C2A19F7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9D467A-0BA8-51B3-7092-962CD1181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5B7173-1982-87ED-4F0E-DEA46C3E7EBD}"/>
              </a:ext>
            </a:extLst>
          </p:cNvPr>
          <p:cNvSpPr>
            <a:spLocks noGrp="1"/>
          </p:cNvSpPr>
          <p:nvPr>
            <p:ph type="dt" sz="half" idx="10"/>
          </p:nvPr>
        </p:nvSpPr>
        <p:spPr/>
        <p:txBody>
          <a:bodyPr/>
          <a:lstStyle/>
          <a:p>
            <a:fld id="{02506130-493F-4E9C-98BF-3C1D80B30189}" type="datetimeFigureOut">
              <a:rPr lang="en-GB" smtClean="0"/>
              <a:t>27/02/2023</a:t>
            </a:fld>
            <a:endParaRPr lang="en-GB"/>
          </a:p>
        </p:txBody>
      </p:sp>
      <p:sp>
        <p:nvSpPr>
          <p:cNvPr id="6" name="Footer Placeholder 5">
            <a:extLst>
              <a:ext uri="{FF2B5EF4-FFF2-40B4-BE49-F238E27FC236}">
                <a16:creationId xmlns:a16="http://schemas.microsoft.com/office/drawing/2014/main" id="{5CC19149-F360-3E10-C557-8D73EF4554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1B75D-383C-7CF1-34E2-88CC14E7C804}"/>
              </a:ext>
            </a:extLst>
          </p:cNvPr>
          <p:cNvSpPr>
            <a:spLocks noGrp="1"/>
          </p:cNvSpPr>
          <p:nvPr>
            <p:ph type="sldNum" sz="quarter" idx="12"/>
          </p:nvPr>
        </p:nvSpPr>
        <p:spPr/>
        <p:txBody>
          <a:bodyPr/>
          <a:lstStyle/>
          <a:p>
            <a:fld id="{CEA46062-F4B6-448E-B5D8-07DD03D533DF}" type="slidenum">
              <a:rPr lang="en-GB" smtClean="0"/>
              <a:t>‹#›</a:t>
            </a:fld>
            <a:endParaRPr lang="en-GB"/>
          </a:p>
        </p:txBody>
      </p:sp>
    </p:spTree>
    <p:extLst>
      <p:ext uri="{BB962C8B-B14F-4D97-AF65-F5344CB8AC3E}">
        <p14:creationId xmlns:p14="http://schemas.microsoft.com/office/powerpoint/2010/main" val="320906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81B7B-EBD0-9FCC-8270-DCC6D43F2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FB2081-8131-9C8F-DBE1-96482D269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CEFBD-F1C3-640C-711B-A4632A430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06130-493F-4E9C-98BF-3C1D80B30189}" type="datetimeFigureOut">
              <a:rPr lang="en-GB" smtClean="0"/>
              <a:t>27/02/2023</a:t>
            </a:fld>
            <a:endParaRPr lang="en-GB"/>
          </a:p>
        </p:txBody>
      </p:sp>
      <p:sp>
        <p:nvSpPr>
          <p:cNvPr id="5" name="Footer Placeholder 4">
            <a:extLst>
              <a:ext uri="{FF2B5EF4-FFF2-40B4-BE49-F238E27FC236}">
                <a16:creationId xmlns:a16="http://schemas.microsoft.com/office/drawing/2014/main" id="{2C62B774-9639-81AD-FF92-B54A5501C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12E063-C5A5-B874-42F1-8C1618628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6062-F4B6-448E-B5D8-07DD03D533DF}" type="slidenum">
              <a:rPr lang="en-GB" smtClean="0"/>
              <a:t>‹#›</a:t>
            </a:fld>
            <a:endParaRPr lang="en-GB"/>
          </a:p>
        </p:txBody>
      </p:sp>
    </p:spTree>
    <p:extLst>
      <p:ext uri="{BB962C8B-B14F-4D97-AF65-F5344CB8AC3E}">
        <p14:creationId xmlns:p14="http://schemas.microsoft.com/office/powerpoint/2010/main" val="374549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5846BDB-0AC9-508A-C814-50D92B7B2C87}"/>
              </a:ext>
            </a:extLst>
          </p:cNvPr>
          <p:cNvPicPr>
            <a:picLocks noChangeAspect="1"/>
          </p:cNvPicPr>
          <p:nvPr/>
        </p:nvPicPr>
        <p:blipFill rotWithShape="1">
          <a:blip r:embed="rId2">
            <a:extLst>
              <a:ext uri="{28A0092B-C50C-407E-A947-70E740481C1C}">
                <a14:useLocalDpi xmlns:a14="http://schemas.microsoft.com/office/drawing/2010/main" val="0"/>
              </a:ext>
            </a:extLst>
          </a:blip>
          <a:srcRect r="-4" b="15573"/>
          <a:stretch/>
        </p:blipFill>
        <p:spPr>
          <a:xfrm>
            <a:off x="20" y="10"/>
            <a:ext cx="3728839" cy="4197358"/>
          </a:xfrm>
          <a:prstGeom prst="rect">
            <a:avLst/>
          </a:prstGeom>
        </p:spPr>
      </p:pic>
      <p:pic>
        <p:nvPicPr>
          <p:cNvPr id="7" name="Picture 6">
            <a:extLst>
              <a:ext uri="{FF2B5EF4-FFF2-40B4-BE49-F238E27FC236}">
                <a16:creationId xmlns:a16="http://schemas.microsoft.com/office/drawing/2014/main" id="{627259EC-CAA1-A4DA-A44F-4A70A4E131C9}"/>
              </a:ext>
            </a:extLst>
          </p:cNvPr>
          <p:cNvPicPr>
            <a:picLocks noChangeAspect="1"/>
          </p:cNvPicPr>
          <p:nvPr/>
        </p:nvPicPr>
        <p:blipFill rotWithShape="1">
          <a:blip r:embed="rId3">
            <a:extLst>
              <a:ext uri="{28A0092B-C50C-407E-A947-70E740481C1C}">
                <a14:useLocalDpi xmlns:a14="http://schemas.microsoft.com/office/drawing/2010/main" val="0"/>
              </a:ext>
            </a:extLst>
          </a:blip>
          <a:srcRect r="3" b="14618"/>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4" name="Picture 3">
            <a:extLst>
              <a:ext uri="{FF2B5EF4-FFF2-40B4-BE49-F238E27FC236}">
                <a16:creationId xmlns:a16="http://schemas.microsoft.com/office/drawing/2014/main" id="{C9BEF404-8A70-22FB-F4BC-7ADBD2A7F0A3}"/>
              </a:ext>
            </a:extLst>
          </p:cNvPr>
          <p:cNvPicPr/>
          <p:nvPr/>
        </p:nvPicPr>
        <p:blipFill rotWithShape="1">
          <a:blip r:embed="rId4" cstate="print">
            <a:extLst>
              <a:ext uri="{28A0092B-C50C-407E-A947-70E740481C1C}">
                <a14:useLocalDpi xmlns:a14="http://schemas.microsoft.com/office/drawing/2010/main" val="0"/>
              </a:ext>
            </a:extLst>
          </a:blip>
          <a:srcRect t="7010" r="-1" b="7558"/>
          <a:stretch/>
        </p:blipFill>
        <p:spPr bwMode="auto">
          <a:xfrm>
            <a:off x="7653542" y="337625"/>
            <a:ext cx="4388404" cy="3539623"/>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p:spPr>
      </p:pic>
      <p:pic>
        <p:nvPicPr>
          <p:cNvPr id="5" name="Picture 4">
            <a:extLst>
              <a:ext uri="{FF2B5EF4-FFF2-40B4-BE49-F238E27FC236}">
                <a16:creationId xmlns:a16="http://schemas.microsoft.com/office/drawing/2014/main" id="{D503556C-12EB-6521-FF05-C5CE0D62108C}"/>
              </a:ext>
            </a:extLst>
          </p:cNvPr>
          <p:cNvPicPr>
            <a:picLocks noChangeAspect="1"/>
          </p:cNvPicPr>
          <p:nvPr/>
        </p:nvPicPr>
        <p:blipFill rotWithShape="1">
          <a:blip r:embed="rId5">
            <a:extLst>
              <a:ext uri="{28A0092B-C50C-407E-A947-70E740481C1C}">
                <a14:useLocalDpi xmlns:a14="http://schemas.microsoft.com/office/drawing/2010/main" val="0"/>
              </a:ext>
            </a:extLst>
          </a:blip>
          <a:srcRect t="17997" r="-2" b="53916"/>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CA12551D-3FE9-F742-22AE-63495321E4B8}"/>
              </a:ext>
            </a:extLst>
          </p:cNvPr>
          <p:cNvSpPr txBox="1">
            <a:spLocks noGrp="1"/>
          </p:cNvSpPr>
          <p:nvPr>
            <p:ph type="ctrTitle"/>
          </p:nvPr>
        </p:nvSpPr>
        <p:spPr>
          <a:xfrm>
            <a:off x="6343650" y="4181474"/>
            <a:ext cx="5505814" cy="1471335"/>
          </a:xfrm>
        </p:spPr>
        <p:txBody>
          <a:bodyPr anchor="b">
            <a:normAutofit/>
          </a:bodyPr>
          <a:lstStyle/>
          <a:p>
            <a:pPr lvl="0" algn="l"/>
            <a:r>
              <a:rPr lang="en-GB" sz="3100"/>
              <a:t>History at </a:t>
            </a:r>
            <a:br>
              <a:rPr lang="en-GB" sz="3100"/>
            </a:br>
            <a:r>
              <a:rPr lang="en-GB" sz="3100"/>
              <a:t>Cheadle Catholic Infant School</a:t>
            </a:r>
            <a:br>
              <a:rPr lang="en-GB" sz="3100"/>
            </a:br>
            <a:r>
              <a:rPr lang="en-GB" sz="3100"/>
              <a:t>by Claire Nelson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D5B9-7816-4D4C-B456-75476B3B16A5}"/>
              </a:ext>
            </a:extLst>
          </p:cNvPr>
          <p:cNvSpPr>
            <a:spLocks noGrp="1"/>
          </p:cNvSpPr>
          <p:nvPr>
            <p:ph type="title"/>
          </p:nvPr>
        </p:nvSpPr>
        <p:spPr/>
        <p:txBody>
          <a:bodyPr/>
          <a:lstStyle/>
          <a:p>
            <a:r>
              <a:rPr lang="en-GB" dirty="0"/>
              <a:t>Pedagogy- how are lessons structured?</a:t>
            </a:r>
          </a:p>
        </p:txBody>
      </p:sp>
      <p:sp>
        <p:nvSpPr>
          <p:cNvPr id="3" name="Rectangle 2">
            <a:extLst>
              <a:ext uri="{FF2B5EF4-FFF2-40B4-BE49-F238E27FC236}">
                <a16:creationId xmlns:a16="http://schemas.microsoft.com/office/drawing/2014/main" id="{4010CF58-3E0F-484F-A4B2-3CDD28467239}"/>
              </a:ext>
            </a:extLst>
          </p:cNvPr>
          <p:cNvSpPr/>
          <p:nvPr/>
        </p:nvSpPr>
        <p:spPr>
          <a:xfrm>
            <a:off x="838200" y="1515725"/>
            <a:ext cx="6096000" cy="2313839"/>
          </a:xfrm>
          <a:prstGeom prst="rect">
            <a:avLst/>
          </a:prstGeom>
        </p:spPr>
        <p:txBody>
          <a:bodyPr>
            <a:spAutoFit/>
          </a:bodyPr>
          <a:lstStyle/>
          <a:p>
            <a:pPr marL="514350" lvl="0" indent="-514350">
              <a:lnSpc>
                <a:spcPct val="80000"/>
              </a:lnSpc>
              <a:buFont typeface="Calibri Light"/>
              <a:buAutoNum type="arabicPeriod"/>
            </a:pPr>
            <a:r>
              <a:rPr lang="en-GB" dirty="0"/>
              <a:t>Enquiry Triangle</a:t>
            </a:r>
          </a:p>
          <a:p>
            <a:pPr marL="514350" lvl="0" indent="-514350">
              <a:lnSpc>
                <a:spcPct val="80000"/>
              </a:lnSpc>
              <a:buFont typeface="Calibri Light"/>
              <a:buAutoNum type="arabicPeriod"/>
            </a:pPr>
            <a:r>
              <a:rPr lang="en-GB" dirty="0"/>
              <a:t>Recall previous learning -Quizzes, Can you still? Talk Partner Work, ‘Monday Memory Moments.’</a:t>
            </a:r>
          </a:p>
          <a:p>
            <a:pPr marL="514350" lvl="0" indent="-514350">
              <a:lnSpc>
                <a:spcPct val="80000"/>
              </a:lnSpc>
              <a:buFont typeface="Calibri Light"/>
              <a:buAutoNum type="arabicPeriod"/>
            </a:pPr>
            <a:r>
              <a:rPr lang="en-GB" dirty="0"/>
              <a:t>Introduce new learning including new vocabulary-’my turn, your turn.’</a:t>
            </a:r>
          </a:p>
          <a:p>
            <a:pPr marL="514350" lvl="0" indent="-514350">
              <a:lnSpc>
                <a:spcPct val="80000"/>
              </a:lnSpc>
              <a:buFont typeface="Calibri Light"/>
              <a:buAutoNum type="arabicPeriod"/>
            </a:pPr>
            <a:r>
              <a:rPr lang="en-GB" dirty="0"/>
              <a:t>DEAL, group work, talk partner work, peer support</a:t>
            </a:r>
          </a:p>
          <a:p>
            <a:pPr marL="514350" lvl="0" indent="-514350">
              <a:lnSpc>
                <a:spcPct val="80000"/>
              </a:lnSpc>
              <a:buFont typeface="Calibri Light"/>
              <a:buAutoNum type="arabicPeriod"/>
            </a:pPr>
            <a:r>
              <a:rPr lang="en-GB" dirty="0"/>
              <a:t>‘Sticky learning’- rhymes, gestures and songs, school trips and workshops, ‘tap and tell’</a:t>
            </a:r>
          </a:p>
          <a:p>
            <a:pPr marL="514350" lvl="0" indent="-514350">
              <a:lnSpc>
                <a:spcPct val="80000"/>
              </a:lnSpc>
              <a:buFont typeface="Calibri Light"/>
              <a:buAutoNum type="arabicPeriod"/>
            </a:pPr>
            <a:r>
              <a:rPr lang="en-GB" dirty="0"/>
              <a:t>Recording of new learning in a variety of ways</a:t>
            </a:r>
          </a:p>
          <a:p>
            <a:pPr marL="514350" lvl="0" indent="-514350">
              <a:lnSpc>
                <a:spcPct val="80000"/>
              </a:lnSpc>
              <a:buFont typeface="Calibri Light"/>
              <a:buAutoNum type="arabicPeriod"/>
            </a:pPr>
            <a:r>
              <a:rPr lang="en-GB" dirty="0"/>
              <a:t>Mini plenaries</a:t>
            </a:r>
          </a:p>
        </p:txBody>
      </p:sp>
    </p:spTree>
    <p:extLst>
      <p:ext uri="{BB962C8B-B14F-4D97-AF65-F5344CB8AC3E}">
        <p14:creationId xmlns:p14="http://schemas.microsoft.com/office/powerpoint/2010/main" val="90916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2AC6-3104-494C-A5D5-DEF74EA109B7}"/>
              </a:ext>
            </a:extLst>
          </p:cNvPr>
          <p:cNvSpPr>
            <a:spLocks noGrp="1"/>
          </p:cNvSpPr>
          <p:nvPr>
            <p:ph type="title"/>
          </p:nvPr>
        </p:nvSpPr>
        <p:spPr>
          <a:xfrm>
            <a:off x="544689" y="647348"/>
            <a:ext cx="10515600" cy="1325563"/>
          </a:xfrm>
        </p:spPr>
        <p:txBody>
          <a:bodyPr>
            <a:normAutofit fontScale="90000"/>
          </a:bodyPr>
          <a:lstStyle/>
          <a:p>
            <a:r>
              <a:rPr lang="en-GB" dirty="0"/>
              <a:t>How is learning sequenced across the school?</a:t>
            </a:r>
            <a:br>
              <a:rPr lang="en-GB" dirty="0"/>
            </a:br>
            <a:br>
              <a:rPr lang="en-GB" dirty="0"/>
            </a:br>
            <a:r>
              <a:rPr lang="en-GB" dirty="0"/>
              <a:t>EYFS</a:t>
            </a:r>
          </a:p>
        </p:txBody>
      </p:sp>
    </p:spTree>
    <p:extLst>
      <p:ext uri="{BB962C8B-B14F-4D97-AF65-F5344CB8AC3E}">
        <p14:creationId xmlns:p14="http://schemas.microsoft.com/office/powerpoint/2010/main" val="407401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541A-C952-486A-B238-209C99C01FA7}"/>
              </a:ext>
            </a:extLst>
          </p:cNvPr>
          <p:cNvSpPr>
            <a:spLocks noGrp="1"/>
          </p:cNvSpPr>
          <p:nvPr>
            <p:ph type="title"/>
          </p:nvPr>
        </p:nvSpPr>
        <p:spPr/>
        <p:txBody>
          <a:bodyPr/>
          <a:lstStyle/>
          <a:p>
            <a:r>
              <a:rPr lang="en-GB" dirty="0"/>
              <a:t>KS1</a:t>
            </a:r>
          </a:p>
        </p:txBody>
      </p:sp>
    </p:spTree>
    <p:extLst>
      <p:ext uri="{BB962C8B-B14F-4D97-AF65-F5344CB8AC3E}">
        <p14:creationId xmlns:p14="http://schemas.microsoft.com/office/powerpoint/2010/main" val="50899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9FCBD-7508-F529-60A2-8E0A8AA48643}"/>
              </a:ext>
            </a:extLst>
          </p:cNvPr>
          <p:cNvSpPr>
            <a:spLocks noGrp="1"/>
          </p:cNvSpPr>
          <p:nvPr>
            <p:ph type="ctrTitle"/>
          </p:nvPr>
        </p:nvSpPr>
        <p:spPr>
          <a:xfrm>
            <a:off x="1198181" y="183316"/>
            <a:ext cx="9795638" cy="1114380"/>
          </a:xfrm>
          <a:solidFill>
            <a:schemeClr val="bg1"/>
          </a:solidFill>
        </p:spPr>
        <p:txBody>
          <a:bodyPr>
            <a:normAutofit/>
          </a:bodyPr>
          <a:lstStyle/>
          <a:p>
            <a:r>
              <a:rPr lang="en-GB" sz="5200" b="1" u="sng" dirty="0"/>
              <a:t>Vocabulary</a:t>
            </a:r>
            <a:endParaRPr lang="en-GB" sz="5200" dirty="0"/>
          </a:p>
        </p:txBody>
      </p:sp>
      <p:sp>
        <p:nvSpPr>
          <p:cNvPr id="3" name="Subtitle 2">
            <a:extLst>
              <a:ext uri="{FF2B5EF4-FFF2-40B4-BE49-F238E27FC236}">
                <a16:creationId xmlns:a16="http://schemas.microsoft.com/office/drawing/2014/main" id="{CAAD2B9B-9A97-BEEA-CA4A-73BC4FBABDBC}"/>
              </a:ext>
            </a:extLst>
          </p:cNvPr>
          <p:cNvSpPr>
            <a:spLocks noGrp="1"/>
          </p:cNvSpPr>
          <p:nvPr>
            <p:ph type="subTitle" idx="1"/>
          </p:nvPr>
        </p:nvSpPr>
        <p:spPr>
          <a:xfrm>
            <a:off x="1198181" y="1255492"/>
            <a:ext cx="9795638" cy="943119"/>
          </a:xfrm>
        </p:spPr>
        <p:txBody>
          <a:bodyPr>
            <a:normAutofit/>
          </a:bodyPr>
          <a:lstStyle/>
          <a:p>
            <a:r>
              <a:rPr lang="en-GB" sz="2000" dirty="0"/>
              <a:t>In collaboration with other History Subject Leaders in Stockport, I complied a vocabulary list for EYFS and another for KS1 to help class teachers signpost key vocabulary to the children and ensure progression and repetition across school. </a:t>
            </a:r>
          </a:p>
        </p:txBody>
      </p:sp>
      <p:sp>
        <p:nvSpPr>
          <p:cNvPr id="11" name="Rectangle 10">
            <a:extLst>
              <a:ext uri="{FF2B5EF4-FFF2-40B4-BE49-F238E27FC236}">
                <a16:creationId xmlns:a16="http://schemas.microsoft.com/office/drawing/2014/main" id="{3FEF7B83-E758-2589-B520-85DC10D0C0E0}"/>
              </a:ext>
            </a:extLst>
          </p:cNvPr>
          <p:cNvSpPr/>
          <p:nvPr/>
        </p:nvSpPr>
        <p:spPr>
          <a:xfrm>
            <a:off x="0" y="0"/>
            <a:ext cx="12188951" cy="129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7B85134-8E99-F092-3DA3-4C8170D05E79}"/>
              </a:ext>
            </a:extLst>
          </p:cNvPr>
          <p:cNvPicPr>
            <a:picLocks noChangeAspect="1"/>
          </p:cNvPicPr>
          <p:nvPr/>
        </p:nvPicPr>
        <p:blipFill rotWithShape="1">
          <a:blip r:embed="rId2"/>
          <a:srcRect l="21115" t="30144" r="35154" b="16086"/>
          <a:stretch/>
        </p:blipFill>
        <p:spPr>
          <a:xfrm>
            <a:off x="6094475" y="2907648"/>
            <a:ext cx="5828261" cy="3278396"/>
          </a:xfrm>
          <a:prstGeom prst="rect">
            <a:avLst/>
          </a:prstGeom>
        </p:spPr>
      </p:pic>
      <p:pic>
        <p:nvPicPr>
          <p:cNvPr id="9" name="Picture 8">
            <a:extLst>
              <a:ext uri="{FF2B5EF4-FFF2-40B4-BE49-F238E27FC236}">
                <a16:creationId xmlns:a16="http://schemas.microsoft.com/office/drawing/2014/main" id="{5D8F0928-6660-2A33-A4AC-517BD85012D7}"/>
              </a:ext>
            </a:extLst>
          </p:cNvPr>
          <p:cNvPicPr>
            <a:picLocks noChangeAspect="1"/>
          </p:cNvPicPr>
          <p:nvPr/>
        </p:nvPicPr>
        <p:blipFill rotWithShape="1">
          <a:blip r:embed="rId3"/>
          <a:srcRect l="20884" t="28297" r="35039" b="10697"/>
          <a:stretch/>
        </p:blipFill>
        <p:spPr>
          <a:xfrm>
            <a:off x="360308" y="2240670"/>
            <a:ext cx="5373859" cy="4181721"/>
          </a:xfrm>
          <a:prstGeom prst="rect">
            <a:avLst/>
          </a:prstGeom>
        </p:spPr>
      </p:pic>
      <p:sp>
        <p:nvSpPr>
          <p:cNvPr id="13" name="TextBox 12">
            <a:extLst>
              <a:ext uri="{FF2B5EF4-FFF2-40B4-BE49-F238E27FC236}">
                <a16:creationId xmlns:a16="http://schemas.microsoft.com/office/drawing/2014/main" id="{9C805442-3854-FB0F-4B55-8FD94EC7B6A4}"/>
              </a:ext>
            </a:extLst>
          </p:cNvPr>
          <p:cNvSpPr txBox="1"/>
          <p:nvPr/>
        </p:nvSpPr>
        <p:spPr>
          <a:xfrm>
            <a:off x="622852" y="384313"/>
            <a:ext cx="11198087" cy="769441"/>
          </a:xfrm>
          <a:prstGeom prst="rect">
            <a:avLst/>
          </a:prstGeom>
          <a:noFill/>
        </p:spPr>
        <p:txBody>
          <a:bodyPr wrap="square" rtlCol="0">
            <a:spAutoFit/>
          </a:bodyPr>
          <a:lstStyle/>
          <a:p>
            <a:pPr algn="ctr"/>
            <a:r>
              <a:rPr lang="en-GB" sz="4400" b="1" u="sng" dirty="0">
                <a:solidFill>
                  <a:schemeClr val="bg1"/>
                </a:solidFill>
                <a:latin typeface="Calibri Light" panose="020F0302020204030204" pitchFamily="34" charset="0"/>
                <a:cs typeface="Calibri Light" panose="020F0302020204030204" pitchFamily="34" charset="0"/>
              </a:rPr>
              <a:t>Vocabulary</a:t>
            </a:r>
          </a:p>
        </p:txBody>
      </p:sp>
    </p:spTree>
    <p:extLst>
      <p:ext uri="{BB962C8B-B14F-4D97-AF65-F5344CB8AC3E}">
        <p14:creationId xmlns:p14="http://schemas.microsoft.com/office/powerpoint/2010/main" val="279094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41C84-7B5C-EA38-0115-55649EB4B216}"/>
              </a:ext>
            </a:extLst>
          </p:cNvPr>
          <p:cNvSpPr>
            <a:spLocks noGrp="1"/>
          </p:cNvSpPr>
          <p:nvPr>
            <p:ph type="title"/>
          </p:nvPr>
        </p:nvSpPr>
        <p:spPr>
          <a:xfrm>
            <a:off x="1685671" y="1125255"/>
            <a:ext cx="3240506" cy="4064628"/>
          </a:xfrm>
        </p:spPr>
        <p:txBody>
          <a:bodyPr>
            <a:normAutofit/>
          </a:bodyPr>
          <a:lstStyle/>
          <a:p>
            <a:r>
              <a:rPr lang="en-GB" u="sng" dirty="0">
                <a:solidFill>
                  <a:srgbClr val="FFFFFF"/>
                </a:solidFill>
              </a:rPr>
              <a:t>Pupil Voice 2022</a:t>
            </a:r>
            <a:br>
              <a:rPr lang="en-GB" u="sng" dirty="0">
                <a:solidFill>
                  <a:srgbClr val="FFFFFF"/>
                </a:solidFill>
              </a:rPr>
            </a:br>
            <a:br>
              <a:rPr lang="en-GB" u="sng" dirty="0">
                <a:solidFill>
                  <a:srgbClr val="FFFFFF"/>
                </a:solidFill>
              </a:rPr>
            </a:br>
            <a:r>
              <a:rPr lang="en-GB" sz="3200" u="sng" dirty="0">
                <a:solidFill>
                  <a:srgbClr val="FFFFFF"/>
                </a:solidFill>
              </a:rPr>
              <a:t>What do they know? How well do they remember it?</a:t>
            </a:r>
          </a:p>
        </p:txBody>
      </p:sp>
      <p:sp>
        <p:nvSpPr>
          <p:cNvPr id="34" name="Freeform: Shape 3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a:extLst>
              <a:ext uri="{FF2B5EF4-FFF2-40B4-BE49-F238E27FC236}">
                <a16:creationId xmlns:a16="http://schemas.microsoft.com/office/drawing/2014/main" id="{76241A96-FB7B-8BAB-9A39-B45BB954A8C6}"/>
              </a:ext>
            </a:extLst>
          </p:cNvPr>
          <p:cNvSpPr txBox="1">
            <a:spLocks noGrp="1"/>
          </p:cNvSpPr>
          <p:nvPr>
            <p:ph idx="1"/>
          </p:nvPr>
        </p:nvSpPr>
        <p:spPr>
          <a:xfrm>
            <a:off x="5874984" y="393898"/>
            <a:ext cx="6096622" cy="6091312"/>
          </a:xfrm>
        </p:spPr>
        <p:txBody>
          <a:bodyPr anchor="t">
            <a:normAutofit/>
          </a:bodyPr>
          <a:lstStyle/>
          <a:p>
            <a:pPr marL="0" lvl="0" indent="0">
              <a:buNone/>
            </a:pPr>
            <a:r>
              <a:rPr lang="en-GB" sz="2400" dirty="0"/>
              <a:t>Pupil voice activities with Year 1 and 2 children showed that the children were understanding and retaining the information they were being taught. </a:t>
            </a:r>
          </a:p>
          <a:p>
            <a:pPr marL="0" lvl="0" indent="0">
              <a:buNone/>
            </a:pPr>
            <a:r>
              <a:rPr lang="en-GB" sz="2400" dirty="0"/>
              <a:t>Year 2 children could talk confidently about what they had been taught in Y2 and Y1 which is good evidence of sticky learning.</a:t>
            </a:r>
          </a:p>
          <a:p>
            <a:pPr marL="0" lvl="0" indent="0">
              <a:buNone/>
            </a:pPr>
            <a:r>
              <a:rPr lang="en-GB" sz="2400" dirty="0"/>
              <a:t>Year 1 children showed a much more thorough understanding of the life of </a:t>
            </a:r>
            <a:r>
              <a:rPr lang="en-GB" sz="2400" dirty="0" err="1"/>
              <a:t>Floella</a:t>
            </a:r>
            <a:r>
              <a:rPr lang="en-GB" sz="2400" dirty="0"/>
              <a:t> Benjamin and the Windrush generation as a whole. I think this is because of the use of the text ‘Coming to England’ in English which gives the children many more opportunities to revisit the story than history lessons alone.</a:t>
            </a:r>
          </a:p>
          <a:p>
            <a:pPr marL="0" lvl="0" indent="0">
              <a:buNone/>
            </a:pPr>
            <a:r>
              <a:rPr lang="en-GB" sz="2400" dirty="0"/>
              <a:t>Children’s attitudes were positive. They were enjoying what they were learning about and enjoying the way that it was being taught.</a:t>
            </a:r>
          </a:p>
        </p:txBody>
      </p:sp>
      <p:sp>
        <p:nvSpPr>
          <p:cNvPr id="40" name="Freeform: Shape 3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1858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41C84-7B5C-EA38-0115-55649EB4B216}"/>
              </a:ext>
            </a:extLst>
          </p:cNvPr>
          <p:cNvSpPr>
            <a:spLocks noGrp="1"/>
          </p:cNvSpPr>
          <p:nvPr>
            <p:ph type="title"/>
          </p:nvPr>
        </p:nvSpPr>
        <p:spPr>
          <a:xfrm>
            <a:off x="838200" y="-107032"/>
            <a:ext cx="5558489" cy="1325563"/>
          </a:xfrm>
        </p:spPr>
        <p:txBody>
          <a:bodyPr>
            <a:normAutofit/>
          </a:bodyPr>
          <a:lstStyle/>
          <a:p>
            <a:r>
              <a:rPr lang="en-GB" u="sng" dirty="0"/>
              <a:t>Inclusion</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a:extLst>
              <a:ext uri="{FF2B5EF4-FFF2-40B4-BE49-F238E27FC236}">
                <a16:creationId xmlns:a16="http://schemas.microsoft.com/office/drawing/2014/main" id="{76241A96-FB7B-8BAB-9A39-B45BB954A8C6}"/>
              </a:ext>
            </a:extLst>
          </p:cNvPr>
          <p:cNvSpPr txBox="1">
            <a:spLocks noGrp="1"/>
          </p:cNvSpPr>
          <p:nvPr>
            <p:ph idx="1"/>
          </p:nvPr>
        </p:nvSpPr>
        <p:spPr>
          <a:xfrm>
            <a:off x="211016" y="1003086"/>
            <a:ext cx="6836898" cy="5725549"/>
          </a:xfrm>
        </p:spPr>
        <p:txBody>
          <a:bodyPr>
            <a:normAutofit fontScale="92500" lnSpcReduction="10000"/>
          </a:bodyPr>
          <a:lstStyle/>
          <a:p>
            <a:pPr marL="0" lvl="0" indent="0">
              <a:buNone/>
            </a:pPr>
            <a:r>
              <a:rPr lang="en-GB" sz="2400" dirty="0"/>
              <a:t>We know that children with SEND can find the abstract nature of history and retention of facts difficult. We have written a document reflecting on this and how we have adapted our practise to give everyone the best chance to succeed. Our four key strategies for teaching are: </a:t>
            </a:r>
          </a:p>
          <a:p>
            <a:pPr lvl="0"/>
            <a:r>
              <a:rPr lang="en-GB" sz="2400" dirty="0">
                <a:solidFill>
                  <a:schemeClr val="accent2"/>
                </a:solidFill>
              </a:rPr>
              <a:t>Strategy 1:</a:t>
            </a:r>
            <a:r>
              <a:rPr lang="en-GB" sz="2400" dirty="0"/>
              <a:t> Repeated Learning- the ’history mystery box,’ songs and rhymes, weekly quizzes </a:t>
            </a:r>
          </a:p>
          <a:p>
            <a:pPr lvl="0"/>
            <a:endParaRPr lang="en-GB" sz="2400" dirty="0"/>
          </a:p>
          <a:p>
            <a:pPr lvl="0"/>
            <a:r>
              <a:rPr lang="en-GB" sz="2400" dirty="0">
                <a:solidFill>
                  <a:schemeClr val="accent2"/>
                </a:solidFill>
              </a:rPr>
              <a:t>Strategy 2:</a:t>
            </a:r>
            <a:r>
              <a:rPr lang="en-GB" sz="2400" dirty="0"/>
              <a:t> Collaborative learning- groupwork (</a:t>
            </a:r>
            <a:r>
              <a:rPr lang="en-GB" sz="2400" dirty="0" err="1"/>
              <a:t>eg</a:t>
            </a:r>
            <a:r>
              <a:rPr lang="en-GB" sz="2400" dirty="0"/>
              <a:t> flat chat), paired work, whole class collaboration (DEAL)</a:t>
            </a:r>
          </a:p>
          <a:p>
            <a:pPr lvl="0"/>
            <a:endParaRPr lang="en-GB" sz="2400" dirty="0"/>
          </a:p>
          <a:p>
            <a:pPr lvl="0"/>
            <a:r>
              <a:rPr lang="en-GB" sz="2400" dirty="0">
                <a:solidFill>
                  <a:schemeClr val="accent2"/>
                </a:solidFill>
              </a:rPr>
              <a:t>Strategy 3: </a:t>
            </a:r>
            <a:r>
              <a:rPr lang="en-GB" sz="2400" dirty="0"/>
              <a:t>Duration of activity and avoidance of too much teacher talk.</a:t>
            </a:r>
          </a:p>
          <a:p>
            <a:pPr lvl="0"/>
            <a:endParaRPr lang="en-GB" sz="2400" dirty="0"/>
          </a:p>
          <a:p>
            <a:pPr lvl="0"/>
            <a:r>
              <a:rPr lang="en-GB" sz="2400" dirty="0">
                <a:solidFill>
                  <a:schemeClr val="accent2"/>
                </a:solidFill>
              </a:rPr>
              <a:t>Strategy 4:</a:t>
            </a:r>
            <a:r>
              <a:rPr lang="en-GB" sz="2400" dirty="0"/>
              <a:t> Recording in different ways- photographs, pictures, pot it notes, scribed writing, recording</a:t>
            </a:r>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3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6E054F6-79B9-E637-150C-23677957982C}"/>
              </a:ext>
            </a:extLst>
          </p:cNvPr>
          <p:cNvSpPr>
            <a:spLocks noGrp="1"/>
          </p:cNvSpPr>
          <p:nvPr>
            <p:ph type="title"/>
          </p:nvPr>
        </p:nvSpPr>
        <p:spPr>
          <a:xfrm>
            <a:off x="1589705" y="1361577"/>
            <a:ext cx="3240506" cy="3565735"/>
          </a:xfrm>
        </p:spPr>
        <p:txBody>
          <a:bodyPr>
            <a:normAutofit fontScale="90000"/>
          </a:bodyPr>
          <a:lstStyle/>
          <a:p>
            <a:r>
              <a:rPr lang="en-GB" u="sng" dirty="0">
                <a:solidFill>
                  <a:srgbClr val="FFFFFF"/>
                </a:solidFill>
              </a:rPr>
              <a:t>SEND pupil voice 2023</a:t>
            </a:r>
            <a:br>
              <a:rPr lang="en-GB" dirty="0">
                <a:solidFill>
                  <a:srgbClr val="FFFFFF"/>
                </a:solidFill>
              </a:rPr>
            </a:br>
            <a:br>
              <a:rPr lang="en-GB" dirty="0">
                <a:solidFill>
                  <a:srgbClr val="FFFFFF"/>
                </a:solidFill>
              </a:rPr>
            </a:br>
            <a:r>
              <a:rPr lang="en-GB" sz="3600" dirty="0">
                <a:solidFill>
                  <a:srgbClr val="FFFFFF"/>
                </a:solidFill>
              </a:rPr>
              <a:t>Is our SEND document having an impact? </a:t>
            </a:r>
            <a:br>
              <a:rPr lang="en-GB" sz="3600" dirty="0">
                <a:solidFill>
                  <a:srgbClr val="FFFFFF"/>
                </a:solidFill>
              </a:rPr>
            </a:br>
            <a:r>
              <a:rPr lang="en-GB" sz="3600" dirty="0">
                <a:solidFill>
                  <a:srgbClr val="FFFFFF"/>
                </a:solidFill>
              </a:rPr>
              <a:t>Is it working?</a:t>
            </a: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a:extLst>
              <a:ext uri="{FF2B5EF4-FFF2-40B4-BE49-F238E27FC236}">
                <a16:creationId xmlns:a16="http://schemas.microsoft.com/office/drawing/2014/main" id="{76241A96-FB7B-8BAB-9A39-B45BB954A8C6}"/>
              </a:ext>
            </a:extLst>
          </p:cNvPr>
          <p:cNvSpPr txBox="1">
            <a:spLocks noGrp="1"/>
          </p:cNvSpPr>
          <p:nvPr>
            <p:ph idx="1"/>
          </p:nvPr>
        </p:nvSpPr>
        <p:spPr>
          <a:xfrm>
            <a:off x="6096000" y="125572"/>
            <a:ext cx="5989983" cy="6593280"/>
          </a:xfrm>
        </p:spPr>
        <p:txBody>
          <a:bodyPr anchor="t">
            <a:noAutofit/>
          </a:bodyPr>
          <a:lstStyle/>
          <a:p>
            <a:pPr marL="0" indent="0">
              <a:lnSpc>
                <a:spcPct val="107000"/>
              </a:lnSpc>
              <a:spcAft>
                <a:spcPts val="800"/>
              </a:spcAft>
              <a:buNone/>
            </a:pPr>
            <a:r>
              <a:rPr lang="en-GB" sz="2400" u="sng" dirty="0">
                <a:solidFill>
                  <a:srgbClr val="FF0000"/>
                </a:solidFill>
                <a:effectLst/>
                <a:latin typeface="+mj-lt"/>
                <a:ea typeface="Calibri" panose="020F0502020204030204" pitchFamily="34" charset="0"/>
                <a:cs typeface="Times New Roman" panose="02020603050405020304" pitchFamily="18" charset="0"/>
              </a:rPr>
              <a:t>Positives</a:t>
            </a:r>
            <a:endParaRPr lang="en-GB" sz="2400" dirty="0">
              <a:effectLst/>
              <a:latin typeface="+mj-lt"/>
              <a:ea typeface="Calibri" panose="020F0502020204030204" pitchFamily="34" charset="0"/>
              <a:cs typeface="Times New Roman" panose="02020603050405020304" pitchFamily="18" charset="0"/>
            </a:endParaRPr>
          </a:p>
          <a:p>
            <a:pPr marL="0" lvl="0" indent="0">
              <a:lnSpc>
                <a:spcPct val="100000"/>
              </a:lnSpc>
              <a:buNone/>
            </a:pPr>
            <a:r>
              <a:rPr lang="en-GB" sz="1800" dirty="0">
                <a:effectLst/>
                <a:latin typeface="+mj-lt"/>
                <a:ea typeface="Calibri" panose="020F0502020204030204" pitchFamily="34" charset="0"/>
                <a:cs typeface="Times New Roman" panose="02020603050405020304" pitchFamily="18" charset="0"/>
              </a:rPr>
              <a:t>- </a:t>
            </a:r>
            <a:r>
              <a:rPr lang="en-GB" sz="1700" dirty="0">
                <a:effectLst/>
                <a:latin typeface="+mj-lt"/>
                <a:ea typeface="Calibri" panose="020F0502020204030204" pitchFamily="34" charset="0"/>
                <a:cs typeface="Times New Roman" panose="02020603050405020304" pitchFamily="18" charset="0"/>
              </a:rPr>
              <a:t>They remember names of people and recall facts</a:t>
            </a:r>
            <a:endParaRPr lang="en-GB" sz="1700" dirty="0">
              <a:latin typeface="+mj-lt"/>
              <a:ea typeface="Calibri" panose="020F0502020204030204" pitchFamily="34" charset="0"/>
              <a:cs typeface="Times New Roman" panose="02020603050405020304" pitchFamily="18" charset="0"/>
            </a:endParaRPr>
          </a:p>
          <a:p>
            <a:pPr marL="0" lvl="0" indent="0">
              <a:lnSpc>
                <a:spcPct val="100000"/>
              </a:lnSpc>
              <a:buNone/>
            </a:pPr>
            <a:r>
              <a:rPr lang="en-GB" sz="1700" dirty="0">
                <a:effectLst/>
                <a:latin typeface="+mj-lt"/>
                <a:ea typeface="Calibri" panose="020F0502020204030204" pitchFamily="34" charset="0"/>
                <a:cs typeface="Times New Roman" panose="02020603050405020304" pitchFamily="18" charset="0"/>
              </a:rPr>
              <a:t>- Both Y1 and Y2 groups made explicit reference to books </a:t>
            </a:r>
          </a:p>
          <a:p>
            <a:pPr marL="0" lvl="0" indent="0">
              <a:lnSpc>
                <a:spcPct val="100000"/>
              </a:lnSpc>
              <a:buNone/>
            </a:pPr>
            <a:r>
              <a:rPr lang="en-GB" sz="1700" dirty="0">
                <a:effectLst/>
                <a:latin typeface="+mj-lt"/>
                <a:ea typeface="Calibri" panose="020F0502020204030204" pitchFamily="34" charset="0"/>
                <a:cs typeface="Times New Roman" panose="02020603050405020304" pitchFamily="18" charset="0"/>
              </a:rPr>
              <a:t>- Varied teaching strategies such as m/a paired work, history workshop, drama, Mrs Boardman visiting y1 seem to be linked to the knowledge that stuck.</a:t>
            </a:r>
          </a:p>
          <a:p>
            <a:pPr marL="0" lvl="0" indent="0">
              <a:lnSpc>
                <a:spcPct val="100000"/>
              </a:lnSpc>
              <a:spcAft>
                <a:spcPts val="800"/>
              </a:spcAft>
              <a:buNone/>
            </a:pPr>
            <a:r>
              <a:rPr lang="en-GB" sz="1700" dirty="0">
                <a:effectLst/>
                <a:latin typeface="+mj-lt"/>
                <a:ea typeface="Calibri" panose="020F0502020204030204" pitchFamily="34" charset="0"/>
                <a:cs typeface="Times New Roman" panose="02020603050405020304" pitchFamily="18" charset="0"/>
              </a:rPr>
              <a:t>- Y2 could recall Y1 work as well as what they had worked on recently.</a:t>
            </a:r>
          </a:p>
          <a:p>
            <a:pPr marL="0" indent="0">
              <a:lnSpc>
                <a:spcPct val="107000"/>
              </a:lnSpc>
              <a:spcAft>
                <a:spcPts val="800"/>
              </a:spcAft>
              <a:buNone/>
            </a:pPr>
            <a:r>
              <a:rPr lang="en-GB" sz="2400" u="sng" dirty="0">
                <a:solidFill>
                  <a:srgbClr val="FF0000"/>
                </a:solidFill>
                <a:effectLst/>
                <a:latin typeface="+mj-lt"/>
                <a:ea typeface="Calibri" panose="020F0502020204030204" pitchFamily="34" charset="0"/>
                <a:cs typeface="Times New Roman" panose="02020603050405020304" pitchFamily="18" charset="0"/>
              </a:rPr>
              <a:t>Things to think about</a:t>
            </a:r>
            <a:endParaRPr lang="en-GB" sz="2400" dirty="0">
              <a:effectLst/>
              <a:latin typeface="+mj-lt"/>
              <a:ea typeface="Calibri" panose="020F0502020204030204" pitchFamily="34" charset="0"/>
              <a:cs typeface="Times New Roman" panose="02020603050405020304" pitchFamily="18" charset="0"/>
            </a:endParaRPr>
          </a:p>
          <a:p>
            <a:pPr marL="0" lvl="0" indent="0">
              <a:lnSpc>
                <a:spcPct val="100000"/>
              </a:lnSpc>
              <a:buNone/>
            </a:pPr>
            <a:r>
              <a:rPr lang="en-GB" sz="1700" dirty="0">
                <a:effectLst/>
                <a:latin typeface="+mj-lt"/>
                <a:ea typeface="Calibri" panose="020F0502020204030204" pitchFamily="34" charset="0"/>
                <a:cs typeface="Times New Roman" panose="02020603050405020304" pitchFamily="18" charset="0"/>
              </a:rPr>
              <a:t>- They seem to remember people better than events</a:t>
            </a:r>
          </a:p>
          <a:p>
            <a:pPr marL="0" lvl="0" indent="0">
              <a:lnSpc>
                <a:spcPct val="100000"/>
              </a:lnSpc>
              <a:buNone/>
            </a:pPr>
            <a:r>
              <a:rPr lang="en-GB" sz="1700" dirty="0">
                <a:effectLst/>
                <a:latin typeface="+mj-lt"/>
                <a:ea typeface="Calibri" panose="020F0502020204030204" pitchFamily="34" charset="0"/>
                <a:cs typeface="Times New Roman" panose="02020603050405020304" pitchFamily="18" charset="0"/>
              </a:rPr>
              <a:t>- Both groups struggled to remember/explain some of the more complicated vocabulary </a:t>
            </a:r>
            <a:r>
              <a:rPr lang="en-GB" sz="1700" dirty="0" err="1">
                <a:effectLst/>
                <a:latin typeface="+mj-lt"/>
                <a:ea typeface="Calibri" panose="020F0502020204030204" pitchFamily="34" charset="0"/>
                <a:cs typeface="Times New Roman" panose="02020603050405020304" pitchFamily="18" charset="0"/>
              </a:rPr>
              <a:t>eg</a:t>
            </a:r>
            <a:r>
              <a:rPr lang="en-GB" sz="1700" dirty="0">
                <a:effectLst/>
                <a:latin typeface="+mj-lt"/>
                <a:ea typeface="Calibri" panose="020F0502020204030204" pitchFamily="34" charset="0"/>
                <a:cs typeface="Times New Roman" panose="02020603050405020304" pitchFamily="18" charset="0"/>
              </a:rPr>
              <a:t> significant, jubilee, Wangari </a:t>
            </a:r>
            <a:r>
              <a:rPr lang="en-GB" sz="1700" dirty="0" err="1">
                <a:effectLst/>
                <a:latin typeface="+mj-lt"/>
                <a:ea typeface="Calibri" panose="020F0502020204030204" pitchFamily="34" charset="0"/>
                <a:cs typeface="Times New Roman" panose="02020603050405020304" pitchFamily="18" charset="0"/>
              </a:rPr>
              <a:t>Mathaai</a:t>
            </a:r>
            <a:r>
              <a:rPr lang="en-GB" sz="1700" dirty="0">
                <a:effectLst/>
                <a:latin typeface="+mj-lt"/>
                <a:ea typeface="Calibri" panose="020F0502020204030204" pitchFamily="34" charset="0"/>
                <a:cs typeface="Times New Roman" panose="02020603050405020304" pitchFamily="18" charset="0"/>
              </a:rPr>
              <a:t> (is she in their HM box?)</a:t>
            </a:r>
          </a:p>
          <a:p>
            <a:pPr marL="0" lvl="0" indent="0">
              <a:lnSpc>
                <a:spcPct val="100000"/>
              </a:lnSpc>
              <a:buNone/>
            </a:pPr>
            <a:r>
              <a:rPr lang="en-GB" sz="1700" dirty="0">
                <a:effectLst/>
                <a:latin typeface="+mj-lt"/>
                <a:ea typeface="Calibri" panose="020F0502020204030204" pitchFamily="34" charset="0"/>
                <a:cs typeface="Times New Roman" panose="02020603050405020304" pitchFamily="18" charset="0"/>
              </a:rPr>
              <a:t>- Found it hard to define what history is</a:t>
            </a:r>
          </a:p>
          <a:p>
            <a:pPr marL="0" lvl="0" indent="0">
              <a:lnSpc>
                <a:spcPct val="100000"/>
              </a:lnSpc>
              <a:spcAft>
                <a:spcPts val="800"/>
              </a:spcAft>
              <a:buNone/>
            </a:pPr>
            <a:r>
              <a:rPr lang="en-GB" sz="1700" dirty="0">
                <a:effectLst/>
                <a:latin typeface="+mj-lt"/>
                <a:ea typeface="Calibri" panose="020F0502020204030204" pitchFamily="34" charset="0"/>
                <a:cs typeface="Times New Roman" panose="02020603050405020304" pitchFamily="18" charset="0"/>
              </a:rPr>
              <a:t>- Listening and staying ‘on task’ was a challenge for most in this short, small group situation: reminded me it must be so much harder for them in an actual history lesson and to keep the w/c delivery to a minimum.</a:t>
            </a:r>
          </a:p>
          <a:p>
            <a:pPr marL="0" lvl="0" indent="0">
              <a:buNone/>
            </a:pPr>
            <a:r>
              <a:rPr lang="en-GB" sz="2400" dirty="0"/>
              <a:t> </a:t>
            </a: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7226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43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672C-2EE1-4EC6-933E-C4B4C3BEE2DC}"/>
              </a:ext>
            </a:extLst>
          </p:cNvPr>
          <p:cNvSpPr>
            <a:spLocks noGrp="1"/>
          </p:cNvSpPr>
          <p:nvPr>
            <p:ph type="ctrTitle"/>
          </p:nvPr>
        </p:nvSpPr>
        <p:spPr>
          <a:xfrm>
            <a:off x="1433689" y="395110"/>
            <a:ext cx="9144000" cy="1376363"/>
          </a:xfrm>
        </p:spPr>
        <p:txBody>
          <a:bodyPr>
            <a:normAutofit/>
          </a:bodyPr>
          <a:lstStyle/>
          <a:p>
            <a:r>
              <a:rPr lang="en-GB" sz="4400" u="sng" dirty="0"/>
              <a:t>Assessment- Measuring progress, knowledge, skills and challenge</a:t>
            </a:r>
          </a:p>
        </p:txBody>
      </p:sp>
      <p:sp>
        <p:nvSpPr>
          <p:cNvPr id="3" name="Subtitle 2">
            <a:extLst>
              <a:ext uri="{FF2B5EF4-FFF2-40B4-BE49-F238E27FC236}">
                <a16:creationId xmlns:a16="http://schemas.microsoft.com/office/drawing/2014/main" id="{F865C63B-6BB8-4222-927C-96D4FDE62CA9}"/>
              </a:ext>
            </a:extLst>
          </p:cNvPr>
          <p:cNvSpPr>
            <a:spLocks noGrp="1"/>
          </p:cNvSpPr>
          <p:nvPr>
            <p:ph type="subTitle" idx="1"/>
          </p:nvPr>
        </p:nvSpPr>
        <p:spPr>
          <a:xfrm>
            <a:off x="1433689" y="2066749"/>
            <a:ext cx="9144000" cy="3961518"/>
          </a:xfrm>
        </p:spPr>
        <p:txBody>
          <a:bodyPr/>
          <a:lstStyle/>
          <a:p>
            <a:pPr algn="l"/>
            <a:r>
              <a:rPr lang="en-GB" dirty="0"/>
              <a:t>In KS1 assessment sheets are completed by the class teacher at the end of each unit. This highlights children that are working towards the expected standard and working at the expected standard in History.</a:t>
            </a:r>
          </a:p>
          <a:p>
            <a:pPr algn="l"/>
            <a:endParaRPr lang="en-GB" dirty="0"/>
          </a:p>
          <a:p>
            <a:pPr algn="l"/>
            <a:r>
              <a:rPr lang="en-GB" dirty="0"/>
              <a:t>Tools used weekly as formative assessment include:</a:t>
            </a:r>
          </a:p>
          <a:p>
            <a:pPr marL="342900" indent="-342900" algn="l">
              <a:buFont typeface="Arial" panose="020B0604020202020204" pitchFamily="34" charset="0"/>
              <a:buChar char="•"/>
            </a:pPr>
            <a:r>
              <a:rPr lang="en-GB" dirty="0"/>
              <a:t>Monday Memory Game</a:t>
            </a:r>
          </a:p>
          <a:p>
            <a:pPr marL="342900" indent="-342900" algn="l">
              <a:buFont typeface="Arial" panose="020B0604020202020204" pitchFamily="34" charset="0"/>
              <a:buChar char="•"/>
            </a:pPr>
            <a:r>
              <a:rPr lang="en-GB" dirty="0"/>
              <a:t>Can you still?</a:t>
            </a:r>
          </a:p>
          <a:p>
            <a:pPr marL="342900" indent="-342900" algn="l">
              <a:buFont typeface="Arial" panose="020B0604020202020204" pitchFamily="34" charset="0"/>
              <a:buChar char="•"/>
            </a:pPr>
            <a:r>
              <a:rPr lang="en-GB" dirty="0"/>
              <a:t>Sticky Learning- end of lesson activity</a:t>
            </a:r>
          </a:p>
          <a:p>
            <a:pPr marL="342900" indent="-342900" algn="l">
              <a:buFont typeface="Arial" panose="020B0604020202020204" pitchFamily="34" charset="0"/>
              <a:buChar char="•"/>
            </a:pPr>
            <a:r>
              <a:rPr lang="en-GB" dirty="0"/>
              <a:t>History Mystery box</a:t>
            </a:r>
          </a:p>
          <a:p>
            <a:pPr algn="l"/>
            <a:endParaRPr lang="en-GB" dirty="0"/>
          </a:p>
          <a:p>
            <a:pPr algn="l"/>
            <a:endParaRPr lang="en-GB" dirty="0"/>
          </a:p>
          <a:p>
            <a:pPr algn="l"/>
            <a:endParaRPr lang="en-GB" dirty="0"/>
          </a:p>
        </p:txBody>
      </p:sp>
    </p:spTree>
    <p:extLst>
      <p:ext uri="{BB962C8B-B14F-4D97-AF65-F5344CB8AC3E}">
        <p14:creationId xmlns:p14="http://schemas.microsoft.com/office/powerpoint/2010/main" val="96803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E3ED-B991-439B-B681-FF9791C7B243}"/>
              </a:ext>
            </a:extLst>
          </p:cNvPr>
          <p:cNvSpPr>
            <a:spLocks noGrp="1"/>
          </p:cNvSpPr>
          <p:nvPr>
            <p:ph type="title"/>
          </p:nvPr>
        </p:nvSpPr>
        <p:spPr/>
        <p:txBody>
          <a:bodyPr/>
          <a:lstStyle/>
          <a:p>
            <a:r>
              <a:rPr lang="en-GB" dirty="0"/>
              <a:t>Strengths and next steps</a:t>
            </a:r>
          </a:p>
        </p:txBody>
      </p:sp>
      <p:sp>
        <p:nvSpPr>
          <p:cNvPr id="3" name="Content Placeholder 2">
            <a:extLst>
              <a:ext uri="{FF2B5EF4-FFF2-40B4-BE49-F238E27FC236}">
                <a16:creationId xmlns:a16="http://schemas.microsoft.com/office/drawing/2014/main" id="{485DF81A-3ECE-4ECC-86D8-A6D7853C3249}"/>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7361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5AD0-7E56-4AF8-A161-5EB8050E129A}"/>
              </a:ext>
            </a:extLst>
          </p:cNvPr>
          <p:cNvSpPr>
            <a:spLocks noGrp="1"/>
          </p:cNvSpPr>
          <p:nvPr>
            <p:ph type="title"/>
          </p:nvPr>
        </p:nvSpPr>
        <p:spPr/>
        <p:txBody>
          <a:bodyPr/>
          <a:lstStyle/>
          <a:p>
            <a:r>
              <a:rPr lang="en-GB" dirty="0"/>
              <a:t>Love respect shine</a:t>
            </a:r>
          </a:p>
        </p:txBody>
      </p:sp>
      <p:sp>
        <p:nvSpPr>
          <p:cNvPr id="3" name="Content Placeholder 2">
            <a:extLst>
              <a:ext uri="{FF2B5EF4-FFF2-40B4-BE49-F238E27FC236}">
                <a16:creationId xmlns:a16="http://schemas.microsoft.com/office/drawing/2014/main" id="{931B6FC4-97C3-45E9-AC81-FC6D9971CC5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5757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AB566-6B92-77C6-C21A-466033F26708}"/>
              </a:ext>
            </a:extLst>
          </p:cNvPr>
          <p:cNvSpPr txBox="1">
            <a:spLocks noGrp="1"/>
          </p:cNvSpPr>
          <p:nvPr>
            <p:ph type="title"/>
          </p:nvPr>
        </p:nvSpPr>
        <p:spPr>
          <a:xfrm>
            <a:off x="838200" y="365125"/>
            <a:ext cx="5558489" cy="1325563"/>
          </a:xfrm>
        </p:spPr>
        <p:txBody>
          <a:bodyPr>
            <a:normAutofit/>
          </a:bodyPr>
          <a:lstStyle/>
          <a:p>
            <a:pPr lvl="0"/>
            <a:r>
              <a:rPr lang="en-GB" b="1" u="sng" dirty="0"/>
              <a:t>Curriculum</a:t>
            </a:r>
            <a:endParaRPr lang="en-GB" u="sng" dirty="0"/>
          </a:p>
        </p:txBody>
      </p:sp>
      <p:sp>
        <p:nvSpPr>
          <p:cNvPr id="19" name="Freeform: Shape 1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026114C-7B1C-C0FE-1F05-DFEE4F1BBB4E}"/>
              </a:ext>
            </a:extLst>
          </p:cNvPr>
          <p:cNvSpPr txBox="1">
            <a:spLocks noGrp="1"/>
          </p:cNvSpPr>
          <p:nvPr>
            <p:ph idx="1"/>
          </p:nvPr>
        </p:nvSpPr>
        <p:spPr>
          <a:xfrm>
            <a:off x="838200" y="1550992"/>
            <a:ext cx="5558489" cy="4941883"/>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Our</a:t>
            </a:r>
            <a:r>
              <a:rPr lang="en-GB" sz="2400" dirty="0">
                <a:effectLst/>
                <a:latin typeface="Calibri" panose="020F0502020204030204" pitchFamily="34" charset="0"/>
                <a:ea typeface="Calibri" panose="020F0502020204030204" pitchFamily="34" charset="0"/>
                <a:cs typeface="Times New Roman" panose="02020603050405020304" pitchFamily="18" charset="0"/>
              </a:rPr>
              <a:t> comprehensive and bespoke curriculum has been designed with the needs and experiences of our children in mind. It has been developed in line with the EYFS framework </a:t>
            </a:r>
            <a:r>
              <a:rPr lang="en-GB" sz="2400" dirty="0">
                <a:latin typeface="Calibri" panose="020F0502020204030204" pitchFamily="34" charset="0"/>
                <a:ea typeface="Calibri" panose="020F0502020204030204" pitchFamily="34" charset="0"/>
                <a:cs typeface="Times New Roman" panose="02020603050405020304" pitchFamily="18" charset="0"/>
              </a:rPr>
              <a:t>and National Curriculum.</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 Scheme of Work is enquiry based and rigorously delivered to ensure that all children are given the best possible chance to succeed and develop the skills and knowledge they will need to enjoy and achieve at the end of Key Stage 1 and beyond. It draws on local inspiration and the children’s own experiences and is unique to our school and its location.</a:t>
            </a:r>
          </a:p>
          <a:p>
            <a:pPr marL="0" indent="0">
              <a:buNone/>
            </a:pPr>
            <a:endParaRPr lang="en-GB" sz="2600" dirty="0"/>
          </a:p>
        </p:txBody>
      </p:sp>
      <p:sp>
        <p:nvSpPr>
          <p:cNvPr id="21" name="Oval 2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9877AA-4FFB-5BF3-A40E-F26946E62F5A}"/>
              </a:ext>
            </a:extLst>
          </p:cNvPr>
          <p:cNvPicPr>
            <a:picLocks noChangeAspect="1"/>
          </p:cNvPicPr>
          <p:nvPr/>
        </p:nvPicPr>
        <p:blipFill rotWithShape="1">
          <a:blip r:embed="rId2"/>
          <a:srcRect l="18693" t="23577" r="17962" b="8287"/>
          <a:stretch/>
        </p:blipFill>
        <p:spPr>
          <a:xfrm>
            <a:off x="970670" y="94957"/>
            <a:ext cx="10705514" cy="6474007"/>
          </a:xfrm>
          <a:prstGeom prst="rect">
            <a:avLst/>
          </a:prstGeom>
        </p:spPr>
      </p:pic>
    </p:spTree>
    <p:extLst>
      <p:ext uri="{BB962C8B-B14F-4D97-AF65-F5344CB8AC3E}">
        <p14:creationId xmlns:p14="http://schemas.microsoft.com/office/powerpoint/2010/main" val="2297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3250B6-7E98-D852-4D21-3E4385CCD070}"/>
              </a:ext>
            </a:extLst>
          </p:cNvPr>
          <p:cNvPicPr>
            <a:picLocks noChangeAspect="1"/>
          </p:cNvPicPr>
          <p:nvPr/>
        </p:nvPicPr>
        <p:blipFill rotWithShape="1">
          <a:blip r:embed="rId2"/>
          <a:srcRect l="22847" t="23782" r="21653" b="8288"/>
          <a:stretch/>
        </p:blipFill>
        <p:spPr>
          <a:xfrm>
            <a:off x="1408195" y="166611"/>
            <a:ext cx="9481625" cy="6524777"/>
          </a:xfrm>
          <a:prstGeom prst="rect">
            <a:avLst/>
          </a:prstGeom>
        </p:spPr>
      </p:pic>
    </p:spTree>
    <p:extLst>
      <p:ext uri="{BB962C8B-B14F-4D97-AF65-F5344CB8AC3E}">
        <p14:creationId xmlns:p14="http://schemas.microsoft.com/office/powerpoint/2010/main" val="158147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AB566-6B92-77C6-C21A-466033F26708}"/>
              </a:ext>
            </a:extLst>
          </p:cNvPr>
          <p:cNvSpPr txBox="1">
            <a:spLocks noGrp="1"/>
          </p:cNvSpPr>
          <p:nvPr>
            <p:ph type="title"/>
          </p:nvPr>
        </p:nvSpPr>
        <p:spPr>
          <a:xfrm>
            <a:off x="686834" y="591344"/>
            <a:ext cx="3200400" cy="5585619"/>
          </a:xfrm>
        </p:spPr>
        <p:txBody>
          <a:bodyPr>
            <a:normAutofit/>
          </a:bodyPr>
          <a:lstStyle/>
          <a:p>
            <a:pPr lvl="0"/>
            <a:r>
              <a:rPr lang="en-GB" b="1" u="sng">
                <a:solidFill>
                  <a:srgbClr val="FFFFFF"/>
                </a:solidFill>
              </a:rPr>
              <a:t>Key concepts: what are the big ideas? </a:t>
            </a:r>
            <a:endParaRPr lang="en-GB" u="sng">
              <a:solidFill>
                <a:srgbClr val="FFFFFF"/>
              </a:solidFill>
            </a:endParaRPr>
          </a:p>
        </p:txBody>
      </p:sp>
      <p:sp>
        <p:nvSpPr>
          <p:cNvPr id="56" name="Arc 5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26114C-7B1C-C0FE-1F05-DFEE4F1BBB4E}"/>
              </a:ext>
            </a:extLst>
          </p:cNvPr>
          <p:cNvSpPr txBox="1">
            <a:spLocks noGrp="1"/>
          </p:cNvSpPr>
          <p:nvPr>
            <p:ph idx="1"/>
          </p:nvPr>
        </p:nvSpPr>
        <p:spPr>
          <a:xfrm>
            <a:off x="4447308" y="591344"/>
            <a:ext cx="6906491" cy="5585619"/>
          </a:xfrm>
        </p:spPr>
        <p:txBody>
          <a:bodyPr anchor="ctr">
            <a:normAutofit/>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In EYFS and Key stage 1 it is important that children encounter important concepts and ideas in an age-appropriate way. The history curriculum at our school is carefully designed to make sure that the concepts the children are introduced to set them up for success throughout our school and into Key Stage 2, creating a firm foundation for historical understanding.</a:t>
            </a:r>
          </a:p>
          <a:p>
            <a:pPr marL="0" indent="0">
              <a:buNone/>
            </a:pPr>
            <a:endParaRPr lang="en-GB" dirty="0"/>
          </a:p>
        </p:txBody>
      </p:sp>
    </p:spTree>
    <p:extLst>
      <p:ext uri="{BB962C8B-B14F-4D97-AF65-F5344CB8AC3E}">
        <p14:creationId xmlns:p14="http://schemas.microsoft.com/office/powerpoint/2010/main" val="167699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2505EFE-F26A-D499-1685-04FBEFB76F46}"/>
              </a:ext>
            </a:extLst>
          </p:cNvPr>
          <p:cNvSpPr txBox="1"/>
          <p:nvPr/>
        </p:nvSpPr>
        <p:spPr>
          <a:xfrm>
            <a:off x="0" y="9788"/>
            <a:ext cx="12192000" cy="1325563"/>
          </a:xfrm>
          <a:prstGeom prst="rect">
            <a:avLst/>
          </a:prstGeom>
          <a:solidFill>
            <a:schemeClr val="accent2"/>
          </a:solidFill>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id="{2026114C-7B1C-C0FE-1F05-DFEE4F1BBB4E}"/>
              </a:ext>
            </a:extLst>
          </p:cNvPr>
          <p:cNvSpPr txBox="1">
            <a:spLocks noGrp="1"/>
          </p:cNvSpPr>
          <p:nvPr>
            <p:ph idx="1"/>
          </p:nvPr>
        </p:nvSpPr>
        <p:spPr>
          <a:xfrm>
            <a:off x="564874" y="1405218"/>
            <a:ext cx="11062252" cy="993425"/>
          </a:xfrm>
        </p:spPr>
        <p:txBody>
          <a:bodyPr>
            <a:normAutofit fontScale="92500" lnSpcReduction="10000"/>
          </a:bodyPr>
          <a:lstStyle/>
          <a:p>
            <a:pPr marL="0" indent="0">
              <a:lnSpc>
                <a:spcPct val="115000"/>
              </a:lnSpc>
              <a:spcAft>
                <a:spcPts val="1000"/>
              </a:spcAft>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The substantive concepts which run through our history curriculum and help children to understand recurring abstract themes within a historical context are:</a:t>
            </a:r>
          </a:p>
          <a:p>
            <a:pPr marL="0" indent="0">
              <a:buNone/>
            </a:pPr>
            <a:endParaRPr lang="en-GB" sz="2600" dirty="0"/>
          </a:p>
        </p:txBody>
      </p:sp>
      <p:sp>
        <p:nvSpPr>
          <p:cNvPr id="4" name="TextBox 3">
            <a:extLst>
              <a:ext uri="{FF2B5EF4-FFF2-40B4-BE49-F238E27FC236}">
                <a16:creationId xmlns:a16="http://schemas.microsoft.com/office/drawing/2014/main" id="{BC86B78D-5BFE-EC56-2019-46057394EB9B}"/>
              </a:ext>
            </a:extLst>
          </p:cNvPr>
          <p:cNvSpPr txBox="1"/>
          <p:nvPr/>
        </p:nvSpPr>
        <p:spPr>
          <a:xfrm>
            <a:off x="564874" y="2554356"/>
            <a:ext cx="4645687" cy="2000548"/>
          </a:xfrm>
          <a:prstGeom prst="rect">
            <a:avLst/>
          </a:prstGeom>
          <a:noFill/>
        </p:spPr>
        <p:txBody>
          <a:bodyPr wrap="square" rtlCol="0">
            <a:spAutoFit/>
          </a:bodyPr>
          <a:lstStyle/>
          <a:p>
            <a:pPr algn="ctr"/>
            <a:r>
              <a:rPr lang="en-GB" sz="2800" dirty="0">
                <a:solidFill>
                  <a:srgbClr val="00B0F0"/>
                </a:solidFill>
              </a:rPr>
              <a:t>Travel</a:t>
            </a:r>
          </a:p>
          <a:p>
            <a:pPr algn="ctr"/>
            <a:r>
              <a:rPr lang="en-GB" sz="1600" dirty="0">
                <a:effectLst/>
                <a:latin typeface="Calibri" panose="020F0502020204030204" pitchFamily="34" charset="0"/>
                <a:ea typeface="Calibri" panose="020F0502020204030204" pitchFamily="34" charset="0"/>
                <a:cs typeface="Times New Roman" panose="02020603050405020304" pitchFamily="18" charset="0"/>
              </a:rPr>
              <a:t>The concept of travel is focused upon heavily in the Year 2 topic ‘How did transport change the world?’ However, the children come to this topic with prior knowledge because they have previously learnt about the first moon landing and astronauts in Reception and Seaside holidays in the past in Year 1. </a:t>
            </a:r>
          </a:p>
        </p:txBody>
      </p:sp>
      <p:sp>
        <p:nvSpPr>
          <p:cNvPr id="5" name="TextBox 4">
            <a:extLst>
              <a:ext uri="{FF2B5EF4-FFF2-40B4-BE49-F238E27FC236}">
                <a16:creationId xmlns:a16="http://schemas.microsoft.com/office/drawing/2014/main" id="{6A0A884F-C6C4-632E-8A0A-A2CB0C7843F8}"/>
              </a:ext>
            </a:extLst>
          </p:cNvPr>
          <p:cNvSpPr txBox="1"/>
          <p:nvPr/>
        </p:nvSpPr>
        <p:spPr>
          <a:xfrm>
            <a:off x="6791766" y="2554356"/>
            <a:ext cx="4214193" cy="3231654"/>
          </a:xfrm>
          <a:prstGeom prst="rect">
            <a:avLst/>
          </a:prstGeom>
          <a:noFill/>
        </p:spPr>
        <p:txBody>
          <a:bodyPr wrap="square" rtlCol="0">
            <a:spAutoFit/>
          </a:bodyPr>
          <a:lstStyle/>
          <a:p>
            <a:pPr algn="ctr"/>
            <a:r>
              <a:rPr lang="en-GB" sz="2800" dirty="0">
                <a:solidFill>
                  <a:srgbClr val="00B050"/>
                </a:solidFill>
              </a:rPr>
              <a:t>Society</a:t>
            </a:r>
          </a:p>
          <a:p>
            <a:pPr algn="ctr"/>
            <a:r>
              <a:rPr lang="en-GB" sz="1600" dirty="0">
                <a:effectLst/>
                <a:latin typeface="Calibri" panose="020F0502020204030204" pitchFamily="34" charset="0"/>
                <a:ea typeface="Calibri" panose="020F0502020204030204" pitchFamily="34" charset="0"/>
                <a:cs typeface="Times New Roman" panose="02020603050405020304" pitchFamily="18" charset="0"/>
              </a:rPr>
              <a:t>This is a more complex concept than travel but it is introduced gently for example by looking at the impact the arrival of the Windrush generation had on society (Y1, A2) looking at the differences between the experiences of rich and poor people during events such as the Great Fire of London (Y2, Spr2) and comparing the lives of landowners and servants living in Bramall Hall (Y1, Spr2). These topics begin to build up an idea of was like in the past and also begin to question how much has changed.</a:t>
            </a:r>
          </a:p>
        </p:txBody>
      </p:sp>
      <p:sp>
        <p:nvSpPr>
          <p:cNvPr id="2" name="Title 1">
            <a:extLst>
              <a:ext uri="{FF2B5EF4-FFF2-40B4-BE49-F238E27FC236}">
                <a16:creationId xmlns:a16="http://schemas.microsoft.com/office/drawing/2014/main" id="{C59AB566-6B92-77C6-C21A-466033F26708}"/>
              </a:ext>
            </a:extLst>
          </p:cNvPr>
          <p:cNvSpPr txBox="1">
            <a:spLocks noGrp="1"/>
          </p:cNvSpPr>
          <p:nvPr>
            <p:ph type="title"/>
          </p:nvPr>
        </p:nvSpPr>
        <p:spPr>
          <a:xfrm>
            <a:off x="838200" y="365125"/>
            <a:ext cx="10515600" cy="1325563"/>
          </a:xfrm>
        </p:spPr>
        <p:txBody>
          <a:bodyPr>
            <a:normAutofit/>
          </a:bodyPr>
          <a:lstStyle/>
          <a:p>
            <a:pPr lvl="0" algn="ctr"/>
            <a:r>
              <a:rPr lang="en-GB" b="1" u="sng" dirty="0">
                <a:solidFill>
                  <a:schemeClr val="bg1"/>
                </a:solidFill>
              </a:rPr>
              <a:t>Substantive (first order) concepts</a:t>
            </a:r>
            <a:endParaRPr lang="en-GB" u="sng" dirty="0">
              <a:solidFill>
                <a:schemeClr val="bg1"/>
              </a:solidFill>
            </a:endParaRPr>
          </a:p>
        </p:txBody>
      </p:sp>
    </p:spTree>
    <p:extLst>
      <p:ext uri="{BB962C8B-B14F-4D97-AF65-F5344CB8AC3E}">
        <p14:creationId xmlns:p14="http://schemas.microsoft.com/office/powerpoint/2010/main" val="179088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2505EFE-F26A-D499-1685-04FBEFB76F46}"/>
              </a:ext>
            </a:extLst>
          </p:cNvPr>
          <p:cNvSpPr txBox="1"/>
          <p:nvPr/>
        </p:nvSpPr>
        <p:spPr>
          <a:xfrm>
            <a:off x="0" y="9788"/>
            <a:ext cx="12192000" cy="1325563"/>
          </a:xfrm>
          <a:prstGeom prst="rect">
            <a:avLst/>
          </a:prstGeom>
          <a:solidFill>
            <a:schemeClr val="accent2"/>
          </a:solidFill>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id="{2026114C-7B1C-C0FE-1F05-DFEE4F1BBB4E}"/>
              </a:ext>
            </a:extLst>
          </p:cNvPr>
          <p:cNvSpPr txBox="1">
            <a:spLocks noGrp="1"/>
          </p:cNvSpPr>
          <p:nvPr>
            <p:ph idx="1"/>
          </p:nvPr>
        </p:nvSpPr>
        <p:spPr>
          <a:xfrm>
            <a:off x="564874" y="1405218"/>
            <a:ext cx="11062252" cy="993425"/>
          </a:xfrm>
        </p:spPr>
        <p:txBody>
          <a:bodyPr>
            <a:normAutofit fontScale="92500" lnSpcReduction="10000"/>
          </a:bodyPr>
          <a:lstStyle/>
          <a:p>
            <a:pPr marL="0" indent="0">
              <a:lnSpc>
                <a:spcPct val="115000"/>
              </a:lnSpc>
              <a:spcAft>
                <a:spcPts val="1000"/>
              </a:spcAft>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The substantive concepts which run through our history curriculum and help children to understand recurring abstract themes within a historical context are:</a:t>
            </a:r>
          </a:p>
          <a:p>
            <a:pPr marL="0" indent="0">
              <a:buNone/>
            </a:pPr>
            <a:endParaRPr lang="en-GB" sz="2600" dirty="0"/>
          </a:p>
        </p:txBody>
      </p:sp>
      <p:sp>
        <p:nvSpPr>
          <p:cNvPr id="2" name="Title 1">
            <a:extLst>
              <a:ext uri="{FF2B5EF4-FFF2-40B4-BE49-F238E27FC236}">
                <a16:creationId xmlns:a16="http://schemas.microsoft.com/office/drawing/2014/main" id="{C59AB566-6B92-77C6-C21A-466033F26708}"/>
              </a:ext>
            </a:extLst>
          </p:cNvPr>
          <p:cNvSpPr txBox="1">
            <a:spLocks noGrp="1"/>
          </p:cNvSpPr>
          <p:nvPr>
            <p:ph type="title"/>
          </p:nvPr>
        </p:nvSpPr>
        <p:spPr>
          <a:xfrm>
            <a:off x="838200" y="365125"/>
            <a:ext cx="10515600" cy="1325563"/>
          </a:xfrm>
        </p:spPr>
        <p:txBody>
          <a:bodyPr>
            <a:normAutofit/>
          </a:bodyPr>
          <a:lstStyle/>
          <a:p>
            <a:pPr lvl="0" algn="ctr"/>
            <a:r>
              <a:rPr lang="en-GB" b="1" u="sng" dirty="0">
                <a:solidFill>
                  <a:schemeClr val="bg1"/>
                </a:solidFill>
              </a:rPr>
              <a:t>Substantive (first order) concepts</a:t>
            </a:r>
            <a:endParaRPr lang="en-GB" u="sng" dirty="0">
              <a:solidFill>
                <a:schemeClr val="bg1"/>
              </a:solidFill>
            </a:endParaRPr>
          </a:p>
        </p:txBody>
      </p:sp>
      <p:sp>
        <p:nvSpPr>
          <p:cNvPr id="6" name="TextBox 5">
            <a:extLst>
              <a:ext uri="{FF2B5EF4-FFF2-40B4-BE49-F238E27FC236}">
                <a16:creationId xmlns:a16="http://schemas.microsoft.com/office/drawing/2014/main" id="{A9CE2872-054C-945F-C945-6BF288556B3F}"/>
              </a:ext>
            </a:extLst>
          </p:cNvPr>
          <p:cNvSpPr txBox="1"/>
          <p:nvPr/>
        </p:nvSpPr>
        <p:spPr>
          <a:xfrm>
            <a:off x="707332" y="2398643"/>
            <a:ext cx="4857103" cy="3662541"/>
          </a:xfrm>
          <a:prstGeom prst="rect">
            <a:avLst/>
          </a:prstGeom>
          <a:noFill/>
        </p:spPr>
        <p:txBody>
          <a:bodyPr wrap="square" rtlCol="0">
            <a:spAutoFit/>
          </a:bodyPr>
          <a:lstStyle/>
          <a:p>
            <a:pPr algn="ctr"/>
            <a:r>
              <a:rPr lang="en-GB" sz="2800" dirty="0">
                <a:solidFill>
                  <a:srgbClr val="0070C0"/>
                </a:solidFill>
              </a:rPr>
              <a:t>Monarchy</a:t>
            </a:r>
          </a:p>
          <a:p>
            <a:pPr algn="ctr"/>
            <a:r>
              <a:rPr lang="en-GB" sz="1600" dirty="0">
                <a:effectLst/>
                <a:latin typeface="Calibri" panose="020F0502020204030204" pitchFamily="34" charset="0"/>
                <a:ea typeface="Calibri" panose="020F0502020204030204" pitchFamily="34" charset="0"/>
                <a:cs typeface="Times New Roman" panose="02020603050405020304" pitchFamily="18" charset="0"/>
              </a:rPr>
              <a:t>This concept links to the children’s developing geographical understanding in Year 1 and 2 where they find out about the U.K. and then the continents. This really needs to be in place for the children to have an idea about how far an empire can reach. Within our curriculum, the idea of empire is primarily based around the British Empire. This is central to the learning on the arrival of the Windrush (Y1, A2) and also the impact of George Stephenson’s Rocket (Y2, S1). It also features in a lot of our key anniversaries such as Remembrance day and special events like the Queen’s platinum jubilee.</a:t>
            </a:r>
          </a:p>
          <a:p>
            <a:pPr algn="ctr"/>
            <a:endParaRPr lang="en-GB" sz="2800" dirty="0"/>
          </a:p>
        </p:txBody>
      </p:sp>
      <p:sp>
        <p:nvSpPr>
          <p:cNvPr id="8" name="TextBox 7">
            <a:extLst>
              <a:ext uri="{FF2B5EF4-FFF2-40B4-BE49-F238E27FC236}">
                <a16:creationId xmlns:a16="http://schemas.microsoft.com/office/drawing/2014/main" id="{FAA4F310-BF33-4F72-AE21-62C04FA7293B}"/>
              </a:ext>
            </a:extLst>
          </p:cNvPr>
          <p:cNvSpPr txBox="1"/>
          <p:nvPr/>
        </p:nvSpPr>
        <p:spPr>
          <a:xfrm>
            <a:off x="6355646" y="2398643"/>
            <a:ext cx="4659118" cy="769441"/>
          </a:xfrm>
          <a:prstGeom prst="rect">
            <a:avLst/>
          </a:prstGeom>
          <a:noFill/>
        </p:spPr>
        <p:txBody>
          <a:bodyPr wrap="square" rtlCol="0">
            <a:spAutoFit/>
          </a:bodyPr>
          <a:lstStyle/>
          <a:p>
            <a:pPr algn="ctr"/>
            <a:r>
              <a:rPr lang="en-GB" sz="2800" dirty="0">
                <a:solidFill>
                  <a:srgbClr val="FF0000"/>
                </a:solidFill>
              </a:rPr>
              <a:t>Achievements</a:t>
            </a:r>
          </a:p>
          <a:p>
            <a:pPr algn="ctr"/>
            <a:r>
              <a:rPr lang="en-GB" sz="1600">
                <a:latin typeface="Calibri" panose="020F0502020204030204" pitchFamily="34" charset="0"/>
                <a:ea typeface="Calibri" panose="020F0502020204030204" pitchFamily="34" charset="0"/>
                <a:cs typeface="Times New Roman" panose="02020603050405020304" pitchFamily="18" charset="0"/>
              </a:rPr>
              <a:t>This </a:t>
            </a:r>
            <a:endParaRPr lang="en-GB" sz="2800" dirty="0"/>
          </a:p>
        </p:txBody>
      </p:sp>
    </p:spTree>
    <p:extLst>
      <p:ext uri="{BB962C8B-B14F-4D97-AF65-F5344CB8AC3E}">
        <p14:creationId xmlns:p14="http://schemas.microsoft.com/office/powerpoint/2010/main" val="122338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AB566-6B92-77C6-C21A-466033F26708}"/>
              </a:ext>
            </a:extLst>
          </p:cNvPr>
          <p:cNvSpPr txBox="1">
            <a:spLocks noGrp="1"/>
          </p:cNvSpPr>
          <p:nvPr>
            <p:ph type="title"/>
          </p:nvPr>
        </p:nvSpPr>
        <p:spPr>
          <a:xfrm>
            <a:off x="838200" y="365125"/>
            <a:ext cx="5558489" cy="1325563"/>
          </a:xfrm>
        </p:spPr>
        <p:txBody>
          <a:bodyPr>
            <a:normAutofit/>
          </a:bodyPr>
          <a:lstStyle/>
          <a:p>
            <a:pPr lvl="0"/>
            <a:r>
              <a:rPr lang="en-GB" b="1" u="sng"/>
              <a:t>Disciplinary (second order) concepts</a:t>
            </a:r>
            <a:endParaRPr lang="en-GB" u="sng"/>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026114C-7B1C-C0FE-1F05-DFEE4F1BBB4E}"/>
              </a:ext>
            </a:extLst>
          </p:cNvPr>
          <p:cNvSpPr txBox="1">
            <a:spLocks noGrp="1"/>
          </p:cNvSpPr>
          <p:nvPr>
            <p:ph idx="1"/>
          </p:nvPr>
        </p:nvSpPr>
        <p:spPr>
          <a:xfrm>
            <a:off x="838200" y="1825625"/>
            <a:ext cx="5558489" cy="4351338"/>
          </a:xfrm>
        </p:spPr>
        <p:txBody>
          <a:bodyPr>
            <a:normAutofit lnSpcReduction="10000"/>
          </a:bodyPr>
          <a:lstStyle/>
          <a:p>
            <a:pPr marL="0" indent="0">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These are the common threads across historical teaching which are central to everything we teach (‘they can be said to cover what history is about, without the content’- Tim Jenner, HA Primary Journal 82). The children repeatedly meet these concepts in their learning and they help the children to make links between different aspects of historical learning so that their historical knowledge and thinking connects rather than being a series of stand alone topics. </a:t>
            </a:r>
          </a:p>
          <a:p>
            <a:pPr marL="0" indent="0">
              <a:spcAft>
                <a:spcPts val="1000"/>
              </a:spcAft>
              <a:buNone/>
            </a:pPr>
            <a:r>
              <a:rPr lang="en-GB" sz="2000" dirty="0">
                <a:latin typeface="Calibri" panose="020F0502020204030204" pitchFamily="34" charset="0"/>
                <a:ea typeface="Calibri" panose="020F0502020204030204" pitchFamily="34" charset="0"/>
                <a:cs typeface="Times New Roman" panose="02020603050405020304" pitchFamily="18" charset="0"/>
              </a:rPr>
              <a:t>The second order concepts are:</a:t>
            </a:r>
          </a:p>
          <a:p>
            <a:pPr marL="0" indent="0">
              <a:spcAft>
                <a:spcPts val="1000"/>
              </a:spcAft>
              <a:buNone/>
            </a:pPr>
            <a:r>
              <a:rPr lang="en-GB" sz="2000" dirty="0">
                <a:latin typeface="Calibri" panose="020F0502020204030204" pitchFamily="34" charset="0"/>
                <a:ea typeface="Calibri" panose="020F0502020204030204" pitchFamily="34" charset="0"/>
                <a:cs typeface="Times New Roman" panose="02020603050405020304" pitchFamily="18" charset="0"/>
              </a:rPr>
              <a:t>similarities and differences, significance, chronology, continuity and change, cause and consequence.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6"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731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1293</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History at  Cheadle Catholic Infant School by Claire Nelson</vt:lpstr>
      <vt:lpstr>Love respect shine</vt:lpstr>
      <vt:lpstr>Curriculum</vt:lpstr>
      <vt:lpstr>PowerPoint Presentation</vt:lpstr>
      <vt:lpstr>PowerPoint Presentation</vt:lpstr>
      <vt:lpstr>Key concepts: what are the big ideas? </vt:lpstr>
      <vt:lpstr>Substantive (first order) concepts</vt:lpstr>
      <vt:lpstr>Substantive (first order) concepts</vt:lpstr>
      <vt:lpstr>Disciplinary (second order) concepts</vt:lpstr>
      <vt:lpstr>Pedagogy- how are lessons structured?</vt:lpstr>
      <vt:lpstr>How is learning sequenced across the school?  EYFS</vt:lpstr>
      <vt:lpstr>KS1</vt:lpstr>
      <vt:lpstr>Vocabulary</vt:lpstr>
      <vt:lpstr>Pupil Voice 2022  What do they know? How well do they remember it?</vt:lpstr>
      <vt:lpstr>Inclusion</vt:lpstr>
      <vt:lpstr>SEND pupil voice 2023  Is our SEND document having an impact?  Is it working?</vt:lpstr>
      <vt:lpstr>PowerPoint Presentation</vt:lpstr>
      <vt:lpstr>Assessment- Measuring progress, knowledge, skills and challenge</vt:lpstr>
      <vt:lpstr>Strengths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Nelson</dc:creator>
  <cp:lastModifiedBy>Mrs Nelson</cp:lastModifiedBy>
  <cp:revision>14</cp:revision>
  <dcterms:created xsi:type="dcterms:W3CDTF">2023-01-15T14:49:11Z</dcterms:created>
  <dcterms:modified xsi:type="dcterms:W3CDTF">2023-02-27T17:39:30Z</dcterms:modified>
</cp:coreProperties>
</file>